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4" r:id="rId9"/>
    <p:sldId id="263" r:id="rId10"/>
    <p:sldId id="264" r:id="rId11"/>
    <p:sldId id="276" r:id="rId12"/>
    <p:sldId id="275" r:id="rId13"/>
    <p:sldId id="265" r:id="rId14"/>
    <p:sldId id="266" r:id="rId15"/>
    <p:sldId id="267" r:id="rId16"/>
    <p:sldId id="268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906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548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23974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918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474548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762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0269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051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333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739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113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809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445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657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361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758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824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286E75D-64E9-4789-9E3F-6D7F4A43C2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87"/>
            <a:ext cx="12207305" cy="684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760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F2C33-BD6B-46E2-9E91-84CDCC920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Climate – The Hidden Driver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C71444-57FD-4BB4-A724-919267B3C5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     Positive climate leads to:</a:t>
            </a:r>
            <a:endParaRPr lang="en-US" dirty="0"/>
          </a:p>
          <a:p>
            <a:pPr lvl="1"/>
            <a:r>
              <a:rPr lang="en-US" dirty="0"/>
              <a:t>Motivation &amp; collaboration</a:t>
            </a:r>
          </a:p>
          <a:p>
            <a:pPr lvl="1"/>
            <a:r>
              <a:rPr lang="en-US" dirty="0"/>
              <a:t>Lower absenteeism</a:t>
            </a:r>
          </a:p>
          <a:p>
            <a:pPr lvl="1"/>
            <a:r>
              <a:rPr lang="en-US" dirty="0"/>
              <a:t>Better service quality</a:t>
            </a:r>
          </a:p>
          <a:p>
            <a:pPr lvl="1"/>
            <a:endParaRPr lang="en-US" b="1" dirty="0"/>
          </a:p>
          <a:p>
            <a:pPr marL="457200" lvl="1" indent="0">
              <a:buNone/>
            </a:pPr>
            <a:r>
              <a:rPr lang="en-US" b="1" dirty="0"/>
              <a:t>Negative climate leads to:</a:t>
            </a:r>
            <a:endParaRPr lang="en-US" dirty="0"/>
          </a:p>
          <a:p>
            <a:pPr lvl="1"/>
            <a:r>
              <a:rPr lang="en-US" dirty="0"/>
              <a:t>Low morale</a:t>
            </a:r>
          </a:p>
          <a:p>
            <a:pPr lvl="1"/>
            <a:r>
              <a:rPr lang="en-US" dirty="0"/>
              <a:t>High turnover</a:t>
            </a:r>
          </a:p>
          <a:p>
            <a:pPr lvl="1"/>
            <a:r>
              <a:rPr lang="en-US" dirty="0"/>
              <a:t>Reduced performance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001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D90F6-189C-441E-8CE5-284A263A9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chemeClr val="accent5">
                    <a:lumMod val="50000"/>
                  </a:schemeClr>
                </a:solidFill>
              </a:rPr>
              <a:t>Work Climate – The Hidden Driver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F2514E-4A5E-478C-B4E8-982B4B9BF3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56035" y="2252507"/>
            <a:ext cx="3992732" cy="576262"/>
          </a:xfrm>
        </p:spPr>
        <p:txBody>
          <a:bodyPr/>
          <a:lstStyle/>
          <a:p>
            <a:r>
              <a:rPr lang="en-US" sz="2000" b="1" dirty="0">
                <a:solidFill>
                  <a:srgbClr val="7030A0"/>
                </a:solidFill>
              </a:rPr>
              <a:t>Positive climate leads to: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A55858-D010-4D58-A8A1-5AB18395C55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1"/>
            <a:r>
              <a:rPr lang="en-US" dirty="0"/>
              <a:t>Motivation &amp; collaboration</a:t>
            </a:r>
          </a:p>
          <a:p>
            <a:pPr lvl="1"/>
            <a:r>
              <a:rPr lang="en-US" dirty="0"/>
              <a:t>Lower absenteeism</a:t>
            </a:r>
          </a:p>
          <a:p>
            <a:pPr lvl="1"/>
            <a:r>
              <a:rPr lang="en-US" dirty="0"/>
              <a:t>Better service quality</a:t>
            </a:r>
          </a:p>
          <a:p>
            <a:pPr lvl="1"/>
            <a:endParaRPr lang="en-US" b="1" dirty="0"/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E929DC-734E-4023-8FEC-06B2C3C52C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398928" y="2228423"/>
            <a:ext cx="3999001" cy="576262"/>
          </a:xfrm>
        </p:spPr>
        <p:txBody>
          <a:bodyPr/>
          <a:lstStyle/>
          <a:p>
            <a:r>
              <a:rPr lang="en-US" sz="2000" b="1" dirty="0">
                <a:solidFill>
                  <a:srgbClr val="7030A0"/>
                </a:solidFill>
              </a:rPr>
              <a:t>Negative climate leads to:</a:t>
            </a:r>
          </a:p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97769A-077B-4C7B-84FD-DE3D004C055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1"/>
            <a:r>
              <a:rPr lang="en-US" dirty="0"/>
              <a:t>Low morale</a:t>
            </a:r>
          </a:p>
          <a:p>
            <a:pPr lvl="1"/>
            <a:r>
              <a:rPr lang="en-US" dirty="0"/>
              <a:t>High turnover</a:t>
            </a:r>
          </a:p>
          <a:p>
            <a:pPr lvl="1"/>
            <a:r>
              <a:rPr lang="en-US" dirty="0"/>
              <a:t>Reduced performance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4745BA-3D3F-4A06-9250-21CE258D20D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113" y="4053316"/>
            <a:ext cx="10288588" cy="1325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896619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757A9-18DF-4486-A720-A0AFAA22A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A55B163-041F-4F88-96D1-EE5B41774B96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849085"/>
            <a:ext cx="8556171" cy="51598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783576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8ED69-D9CF-49C2-96F4-CEA431EFF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Factors Influencing Work Climate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5FC2D-33B8-4815-A4A0-AC491BB993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Management Strategy &amp; Structure</a:t>
            </a:r>
            <a:r>
              <a:rPr lang="en-US" dirty="0"/>
              <a:t> – Clear roles, recognition</a:t>
            </a:r>
          </a:p>
          <a:p>
            <a:pPr lvl="0"/>
            <a:r>
              <a:rPr lang="en-US" b="1" dirty="0"/>
              <a:t>Technical Environment</a:t>
            </a:r>
            <a:r>
              <a:rPr lang="en-US" dirty="0"/>
              <a:t> – Adequate tools &amp; staffing</a:t>
            </a:r>
          </a:p>
          <a:p>
            <a:pPr lvl="0"/>
            <a:r>
              <a:rPr lang="en-US" b="1" dirty="0"/>
              <a:t>Managerial Practices</a:t>
            </a:r>
            <a:r>
              <a:rPr lang="en-US" dirty="0"/>
              <a:t> – Fair supervision, feedback</a:t>
            </a:r>
          </a:p>
          <a:p>
            <a:pPr lvl="0"/>
            <a:r>
              <a:rPr lang="en-US" b="1" dirty="0"/>
              <a:t>Culture &amp; Shared Values</a:t>
            </a:r>
            <a:r>
              <a:rPr lang="en-US" dirty="0"/>
              <a:t> – Respect, teamwork, communication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114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94BD8-BA2F-4D5E-A486-59E64FE42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 &amp; Feedback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539CAC-47F4-4152-8884-3C17921FF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Key Message:</a:t>
            </a:r>
            <a:r>
              <a:rPr lang="en-US" dirty="0"/>
              <a:t> Good communication sustains a positive work climate.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b="1" dirty="0"/>
              <a:t>Tips for Leaders:</a:t>
            </a:r>
            <a:endParaRPr lang="en-US" dirty="0"/>
          </a:p>
          <a:p>
            <a:pPr lvl="1"/>
            <a:r>
              <a:rPr lang="en-US" dirty="0"/>
              <a:t>Listen actively</a:t>
            </a:r>
          </a:p>
          <a:p>
            <a:pPr lvl="1"/>
            <a:r>
              <a:rPr lang="en-US" dirty="0"/>
              <a:t>Give constructive feedback</a:t>
            </a:r>
          </a:p>
          <a:p>
            <a:pPr lvl="1"/>
            <a:r>
              <a:rPr lang="en-US" dirty="0"/>
              <a:t>Recognize achievements</a:t>
            </a:r>
          </a:p>
          <a:p>
            <a:pPr lvl="1"/>
            <a:r>
              <a:rPr lang="en-US" dirty="0"/>
              <a:t>Encourage open dialogue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4767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627D4-DD76-4EDE-ACAF-FD8439A52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436B86A-3B95-437B-A8F5-25AEF607587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882" y="1905000"/>
            <a:ext cx="8403771" cy="37229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172918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2ACD6-169B-43AC-9883-5F5319347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AB3251A-B8C8-492A-B613-7BC48988F2F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310" y="1378744"/>
            <a:ext cx="8294915" cy="4100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63177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3AEED-133F-4D22-A928-9EDDB8C05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2700" b="1" dirty="0">
                <a:solidFill>
                  <a:schemeClr val="accent5">
                    <a:lumMod val="50000"/>
                  </a:schemeClr>
                </a:solidFill>
              </a:rPr>
              <a:t>MODULE ONE</a:t>
            </a:r>
            <a:b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UNDERSTANDING MANAGEMENT, LEADERSHIP &amp; GOVERNANCE </a:t>
            </a:r>
            <a:b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IN PRIMARY HEALTHCARE SETTINGS</a:t>
            </a:r>
          </a:p>
        </p:txBody>
      </p:sp>
      <p:pic>
        <p:nvPicPr>
          <p:cNvPr id="4" name="Content Placeholder 3" descr="Good governance is the need of the hour ...">
            <a:extLst>
              <a:ext uri="{FF2B5EF4-FFF2-40B4-BE49-F238E27FC236}">
                <a16:creationId xmlns:a16="http://schemas.microsoft.com/office/drawing/2014/main" id="{541CCB1F-884A-46B4-A413-AC7B1AB7996C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1342" y="2517913"/>
            <a:ext cx="5194852" cy="341906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65531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05CDB-54FC-4C07-B8F9-A3BFE12A2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1825625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SESSION 1.2</a:t>
            </a:r>
            <a:br>
              <a:rPr lang="en-US" b="1" dirty="0"/>
            </a:br>
            <a:br>
              <a:rPr lang="en-US" b="1" dirty="0"/>
            </a:br>
            <a:r>
              <a:rPr lang="en-US" b="1" dirty="0"/>
              <a:t>LEADERSHIP STYLES AND COMPETENCIES IN PRIMARY HEALTH CARE (PHC)</a:t>
            </a:r>
            <a:br>
              <a:rPr lang="en-US" b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725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F20E8-97AC-4953-A00D-0038E3488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5B3E753-8720-4B74-9DA4-D8A3DC8F68F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721" y="1304911"/>
            <a:ext cx="8077199" cy="42746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93668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9192E-E695-43F1-99BB-C6638EA39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 Leadership Styles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8E5C73D-82A8-4E74-8B61-C65A8A333C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9852485"/>
              </p:ext>
            </p:extLst>
          </p:nvPr>
        </p:nvGraphicFramePr>
        <p:xfrm>
          <a:off x="1577008" y="1623391"/>
          <a:ext cx="10364925" cy="47509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54975">
                  <a:extLst>
                    <a:ext uri="{9D8B030D-6E8A-4147-A177-3AD203B41FA5}">
                      <a16:colId xmlns:a16="http://schemas.microsoft.com/office/drawing/2014/main" val="1656069458"/>
                    </a:ext>
                  </a:extLst>
                </a:gridCol>
                <a:gridCol w="3454975">
                  <a:extLst>
                    <a:ext uri="{9D8B030D-6E8A-4147-A177-3AD203B41FA5}">
                      <a16:colId xmlns:a16="http://schemas.microsoft.com/office/drawing/2014/main" val="2613777401"/>
                    </a:ext>
                  </a:extLst>
                </a:gridCol>
                <a:gridCol w="3454975">
                  <a:extLst>
                    <a:ext uri="{9D8B030D-6E8A-4147-A177-3AD203B41FA5}">
                      <a16:colId xmlns:a16="http://schemas.microsoft.com/office/drawing/2014/main" val="1160537628"/>
                    </a:ext>
                  </a:extLst>
                </a:gridCol>
              </a:tblGrid>
              <a:tr h="483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Leadership Style</a:t>
                      </a:r>
                      <a:endParaRPr lang="en-US" sz="16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Description (Simple)</a:t>
                      </a:r>
                      <a:endParaRPr lang="en-US" sz="16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When Useful</a:t>
                      </a:r>
                      <a:endParaRPr lang="en-US" sz="16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37352168"/>
                  </a:ext>
                </a:extLst>
              </a:tr>
              <a:tr h="15668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Transformational Leadership</a:t>
                      </a:r>
                      <a:endParaRPr lang="en-US" sz="16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Inspires and motivates others to achieve a shared vision and go beyond their personal interests.</a:t>
                      </a:r>
                      <a:endParaRPr lang="en-US" sz="16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When there is need for change, innovation, or improving motivation.</a:t>
                      </a:r>
                      <a:endParaRPr lang="en-US" sz="16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98035119"/>
                  </a:ext>
                </a:extLst>
              </a:tr>
              <a:tr h="15668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Adaptive Leadership</a:t>
                      </a:r>
                      <a:endParaRPr lang="en-US" sz="16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Adjusts strategies and actions based on changing conditions or unexpected challenges.</a:t>
                      </a:r>
                      <a:endParaRPr lang="en-US" sz="16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During crises, emergencies, or limited resources.</a:t>
                      </a:r>
                      <a:endParaRPr lang="en-US" sz="16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83281653"/>
                  </a:ext>
                </a:extLst>
              </a:tr>
              <a:tr h="11341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Participatory (Democratic) Leadership</a:t>
                      </a:r>
                      <a:endParaRPr lang="en-US" sz="16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Involves team members and stakeholders in decision-making to build ownership.</a:t>
                      </a:r>
                      <a:endParaRPr lang="en-US" sz="16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When teamwork and local input are essential.</a:t>
                      </a:r>
                      <a:endParaRPr lang="en-US" sz="16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267379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8776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327F1-7D25-4F5B-9049-28D6DD50A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Leadership Styles Matter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17F682-EB4A-42D9-9C9C-96B0C54935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Directly affect team morale, motivation, and outcomes</a:t>
            </a:r>
          </a:p>
          <a:p>
            <a:pPr lvl="0"/>
            <a:r>
              <a:rPr lang="en-US" dirty="0"/>
              <a:t>Build community trust and participation</a:t>
            </a:r>
          </a:p>
          <a:p>
            <a:r>
              <a:rPr lang="en-US" dirty="0"/>
              <a:t>Help achieve performance indicators and targets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8FE3421-69D5-4AEA-AF93-48B086E1AD39}"/>
              </a:ext>
            </a:extLst>
          </p:cNvPr>
          <p:cNvSpPr/>
          <p:nvPr/>
        </p:nvSpPr>
        <p:spPr>
          <a:xfrm>
            <a:off x="2068285" y="4001294"/>
            <a:ext cx="8911687" cy="17245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i="1" dirty="0"/>
              <a:t>The best leaders know </a:t>
            </a:r>
          </a:p>
          <a:p>
            <a:pPr algn="ctr"/>
            <a:r>
              <a:rPr lang="en-US" sz="2800" b="1" i="1" dirty="0"/>
              <a:t>when to listen, when to act</a:t>
            </a:r>
          </a:p>
          <a:p>
            <a:pPr algn="ctr"/>
            <a:r>
              <a:rPr lang="en-US" sz="2800" b="1" i="1" dirty="0"/>
              <a:t>and when to inspire</a:t>
            </a:r>
          </a:p>
        </p:txBody>
      </p:sp>
    </p:spTree>
    <p:extLst>
      <p:ext uri="{BB962C8B-B14F-4D97-AF65-F5344CB8AC3E}">
        <p14:creationId xmlns:p14="http://schemas.microsoft.com/office/powerpoint/2010/main" val="997672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8E6FF-41FB-4CDC-AF84-194C8A0DA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Leadership Competencies for PHC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BA66E4E-7F63-4A59-A910-FEEE8DB18BA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7830037"/>
              </p:ext>
            </p:extLst>
          </p:nvPr>
        </p:nvGraphicFramePr>
        <p:xfrm>
          <a:off x="1892052" y="1470990"/>
          <a:ext cx="9612560" cy="41024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06280">
                  <a:extLst>
                    <a:ext uri="{9D8B030D-6E8A-4147-A177-3AD203B41FA5}">
                      <a16:colId xmlns:a16="http://schemas.microsoft.com/office/drawing/2014/main" val="2025827224"/>
                    </a:ext>
                  </a:extLst>
                </a:gridCol>
                <a:gridCol w="4806280">
                  <a:extLst>
                    <a:ext uri="{9D8B030D-6E8A-4147-A177-3AD203B41FA5}">
                      <a16:colId xmlns:a16="http://schemas.microsoft.com/office/drawing/2014/main" val="4144564507"/>
                    </a:ext>
                  </a:extLst>
                </a:gridCol>
              </a:tblGrid>
              <a:tr h="5128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b="1" dirty="0">
                          <a:effectLst/>
                        </a:rPr>
                        <a:t>Competency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b="1" dirty="0">
                          <a:effectLst/>
                        </a:rPr>
                        <a:t>Description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46351195"/>
                  </a:ext>
                </a:extLst>
              </a:tr>
              <a:tr h="5128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Vision &amp; Strategic Thinking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Setting clear, shared goals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391777876"/>
                  </a:ext>
                </a:extLst>
              </a:tr>
              <a:tr h="5128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Communication &amp; Influence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Inspiring and informing others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703011326"/>
                  </a:ext>
                </a:extLst>
              </a:tr>
              <a:tr h="5128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Decision-Making &amp; Problem-Solving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Using evidence for sound choices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582263830"/>
                  </a:ext>
                </a:extLst>
              </a:tr>
              <a:tr h="5128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Team Building &amp; Motivation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Promoting trust and collaboration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313508912"/>
                  </a:ext>
                </a:extLst>
              </a:tr>
              <a:tr h="5128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Adaptability &amp; Resilience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Staying effective under pressure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996822713"/>
                  </a:ext>
                </a:extLst>
              </a:tr>
              <a:tr h="5128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Ethics &amp; Accountability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Acting fairly and transparently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961871016"/>
                  </a:ext>
                </a:extLst>
              </a:tr>
              <a:tr h="5128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Community Engagement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Involving local people in solutions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494305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2295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C9C0C-6354-4AD7-8CE6-FE12FE26A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6852" y="145774"/>
            <a:ext cx="9206948" cy="46382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1" dirty="0">
                <a:solidFill>
                  <a:schemeClr val="accent5">
                    <a:lumMod val="50000"/>
                  </a:schemeClr>
                </a:solidFill>
              </a:rPr>
              <a:t>Self-Assessment of Leadership Style (Interactive Exercise)</a:t>
            </a:r>
            <a:br>
              <a:rPr lang="en-US" sz="2800" b="1" dirty="0">
                <a:solidFill>
                  <a:schemeClr val="accent5">
                    <a:lumMod val="50000"/>
                  </a:schemeClr>
                </a:solidFill>
              </a:rPr>
            </a:br>
            <a:endParaRPr lang="en-US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4B2DF4A-330C-4AAD-93ED-260C0586E3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5636721"/>
              </p:ext>
            </p:extLst>
          </p:nvPr>
        </p:nvGraphicFramePr>
        <p:xfrm>
          <a:off x="1683025" y="609600"/>
          <a:ext cx="10326285" cy="57272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12905">
                  <a:extLst>
                    <a:ext uri="{9D8B030D-6E8A-4147-A177-3AD203B41FA5}">
                      <a16:colId xmlns:a16="http://schemas.microsoft.com/office/drawing/2014/main" val="2698125277"/>
                    </a:ext>
                  </a:extLst>
                </a:gridCol>
                <a:gridCol w="1842053">
                  <a:extLst>
                    <a:ext uri="{9D8B030D-6E8A-4147-A177-3AD203B41FA5}">
                      <a16:colId xmlns:a16="http://schemas.microsoft.com/office/drawing/2014/main" val="3050908265"/>
                    </a:ext>
                  </a:extLst>
                </a:gridCol>
                <a:gridCol w="1391478">
                  <a:extLst>
                    <a:ext uri="{9D8B030D-6E8A-4147-A177-3AD203B41FA5}">
                      <a16:colId xmlns:a16="http://schemas.microsoft.com/office/drawing/2014/main" val="2672585424"/>
                    </a:ext>
                  </a:extLst>
                </a:gridCol>
                <a:gridCol w="1579849">
                  <a:extLst>
                    <a:ext uri="{9D8B030D-6E8A-4147-A177-3AD203B41FA5}">
                      <a16:colId xmlns:a16="http://schemas.microsoft.com/office/drawing/2014/main" val="1073167543"/>
                    </a:ext>
                  </a:extLst>
                </a:gridCol>
              </a:tblGrid>
              <a:tr h="7870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Statement</a:t>
                      </a:r>
                      <a:endParaRPr lang="en-US" sz="16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Transformational</a:t>
                      </a:r>
                      <a:endParaRPr lang="en-US" sz="16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Adaptive</a:t>
                      </a:r>
                      <a:endParaRPr lang="en-US" sz="16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Participatory</a:t>
                      </a:r>
                      <a:endParaRPr lang="en-US" sz="16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49111" marR="49111" marT="0" marB="0" anchor="ctr"/>
                </a:tc>
                <a:extLst>
                  <a:ext uri="{0D108BD9-81ED-4DB2-BD59-A6C34878D82A}">
                    <a16:rowId xmlns:a16="http://schemas.microsoft.com/office/drawing/2014/main" val="308833207"/>
                  </a:ext>
                </a:extLst>
              </a:tr>
              <a:tr h="3485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I inspire others with a shared vision.</a:t>
                      </a:r>
                      <a:endParaRPr lang="en-US" sz="16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✔</a:t>
                      </a:r>
                      <a:endParaRPr lang="en-US" sz="1600" kern="1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endParaRPr lang="en-US" sz="1600" kern="1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endParaRPr lang="en-US" sz="1600" kern="1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49111" marR="49111" marT="0" marB="0" anchor="ctr"/>
                </a:tc>
                <a:extLst>
                  <a:ext uri="{0D108BD9-81ED-4DB2-BD59-A6C34878D82A}">
                    <a16:rowId xmlns:a16="http://schemas.microsoft.com/office/drawing/2014/main" val="2008848217"/>
                  </a:ext>
                </a:extLst>
              </a:tr>
              <a:tr h="53232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I adjust plans easily when situations change.</a:t>
                      </a:r>
                      <a:endParaRPr lang="en-US" sz="16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endParaRPr lang="en-US" sz="1600" kern="1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✔</a:t>
                      </a:r>
                      <a:endParaRPr lang="en-US" sz="1600" kern="1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endParaRPr lang="en-US" sz="1600" kern="1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49111" marR="49111" marT="0" marB="0" anchor="ctr"/>
                </a:tc>
                <a:extLst>
                  <a:ext uri="{0D108BD9-81ED-4DB2-BD59-A6C34878D82A}">
                    <a16:rowId xmlns:a16="http://schemas.microsoft.com/office/drawing/2014/main" val="2694705080"/>
                  </a:ext>
                </a:extLst>
              </a:tr>
              <a:tr h="3485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I encourage my team to share their ideas.</a:t>
                      </a:r>
                      <a:endParaRPr lang="en-US" sz="16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endParaRPr lang="en-US" sz="1600" kern="1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endParaRPr lang="en-US" sz="1600" kern="1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✔</a:t>
                      </a:r>
                      <a:endParaRPr lang="en-US" sz="1600" kern="1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49111" marR="49111" marT="0" marB="0" anchor="ctr"/>
                </a:tc>
                <a:extLst>
                  <a:ext uri="{0D108BD9-81ED-4DB2-BD59-A6C34878D82A}">
                    <a16:rowId xmlns:a16="http://schemas.microsoft.com/office/drawing/2014/main" val="2299711994"/>
                  </a:ext>
                </a:extLst>
              </a:tr>
              <a:tr h="53232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I focus on motivating and empowering others.</a:t>
                      </a:r>
                      <a:endParaRPr lang="en-US" sz="16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✔</a:t>
                      </a:r>
                      <a:endParaRPr lang="en-US" sz="1600" kern="1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endParaRPr lang="en-US" sz="1600" kern="1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endParaRPr lang="en-US" sz="1600" kern="1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49111" marR="49111" marT="0" marB="0" anchor="ctr"/>
                </a:tc>
                <a:extLst>
                  <a:ext uri="{0D108BD9-81ED-4DB2-BD59-A6C34878D82A}">
                    <a16:rowId xmlns:a16="http://schemas.microsoft.com/office/drawing/2014/main" val="3756808643"/>
                  </a:ext>
                </a:extLst>
              </a:tr>
              <a:tr h="3485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I remain calm and flexible in crises.</a:t>
                      </a:r>
                      <a:endParaRPr lang="en-US" sz="16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endParaRPr lang="en-US" sz="1600" kern="1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✔</a:t>
                      </a:r>
                      <a:endParaRPr lang="en-US" sz="1600" kern="1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endParaRPr lang="en-US" sz="1600" kern="1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49111" marR="49111" marT="0" marB="0" anchor="ctr"/>
                </a:tc>
                <a:extLst>
                  <a:ext uri="{0D108BD9-81ED-4DB2-BD59-A6C34878D82A}">
                    <a16:rowId xmlns:a16="http://schemas.microsoft.com/office/drawing/2014/main" val="882345425"/>
                  </a:ext>
                </a:extLst>
              </a:tr>
              <a:tr h="70830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I value input from staff and community members.</a:t>
                      </a:r>
                      <a:endParaRPr lang="en-US" sz="16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endParaRPr lang="en-US" sz="1600" kern="1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endParaRPr lang="en-US" sz="1600" kern="1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✔</a:t>
                      </a:r>
                      <a:endParaRPr lang="en-US" sz="1600" kern="1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49111" marR="49111" marT="0" marB="0" anchor="ctr"/>
                </a:tc>
                <a:extLst>
                  <a:ext uri="{0D108BD9-81ED-4DB2-BD59-A6C34878D82A}">
                    <a16:rowId xmlns:a16="http://schemas.microsoft.com/office/drawing/2014/main" val="3180023146"/>
                  </a:ext>
                </a:extLst>
              </a:tr>
              <a:tr h="53232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I like introducing new ideas or improvements.</a:t>
                      </a:r>
                      <a:endParaRPr lang="en-US" sz="16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✔</a:t>
                      </a:r>
                      <a:endParaRPr lang="en-US" sz="1600" kern="1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endParaRPr lang="en-US" sz="1600" kern="1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endParaRPr lang="en-US" sz="1600" kern="1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49111" marR="49111" marT="0" marB="0" anchor="ctr"/>
                </a:tc>
                <a:extLst>
                  <a:ext uri="{0D108BD9-81ED-4DB2-BD59-A6C34878D82A}">
                    <a16:rowId xmlns:a16="http://schemas.microsoft.com/office/drawing/2014/main" val="1885194645"/>
                  </a:ext>
                </a:extLst>
              </a:tr>
              <a:tr h="70830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I make decisions after understanding all perspectives.</a:t>
                      </a:r>
                      <a:endParaRPr lang="en-US" sz="16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endParaRPr lang="en-US" sz="1600" kern="1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endParaRPr lang="en-US" sz="1600" kern="1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✔</a:t>
                      </a:r>
                      <a:endParaRPr lang="en-US" sz="1600" kern="1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49111" marR="49111" marT="0" marB="0" anchor="ctr"/>
                </a:tc>
                <a:extLst>
                  <a:ext uri="{0D108BD9-81ED-4DB2-BD59-A6C34878D82A}">
                    <a16:rowId xmlns:a16="http://schemas.microsoft.com/office/drawing/2014/main" val="11089805"/>
                  </a:ext>
                </a:extLst>
              </a:tr>
              <a:tr h="3485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I can handle stress and uncertainty well.</a:t>
                      </a:r>
                      <a:endParaRPr lang="en-US" sz="16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endParaRPr lang="en-US" sz="1600" kern="1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✔</a:t>
                      </a:r>
                      <a:endParaRPr lang="en-US" sz="1600" kern="1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endParaRPr lang="en-US" sz="1600" kern="1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49111" marR="49111" marT="0" marB="0" anchor="ctr"/>
                </a:tc>
                <a:extLst>
                  <a:ext uri="{0D108BD9-81ED-4DB2-BD59-A6C34878D82A}">
                    <a16:rowId xmlns:a16="http://schemas.microsoft.com/office/drawing/2014/main" val="3809563879"/>
                  </a:ext>
                </a:extLst>
              </a:tr>
              <a:tr h="53232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I support others in developing their skills.</a:t>
                      </a:r>
                      <a:endParaRPr lang="en-US" sz="16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✔</a:t>
                      </a:r>
                      <a:endParaRPr lang="en-US" sz="1600" kern="1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endParaRPr lang="en-US" sz="1600" kern="1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49111" marR="49111" marT="0" marB="0" anchor="ctr"/>
                </a:tc>
                <a:tc>
                  <a:txBody>
                    <a:bodyPr/>
                    <a:lstStyle/>
                    <a:p>
                      <a:endParaRPr lang="en-US" sz="1600" kern="1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ptos"/>
                      </a:endParaRPr>
                    </a:p>
                  </a:txBody>
                  <a:tcPr marL="49111" marR="49111" marT="0" marB="0" anchor="ctr"/>
                </a:tc>
                <a:extLst>
                  <a:ext uri="{0D108BD9-81ED-4DB2-BD59-A6C34878D82A}">
                    <a16:rowId xmlns:a16="http://schemas.microsoft.com/office/drawing/2014/main" val="9975950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4472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DFDC8-FD40-4AB7-8416-5E3E15773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Applying Leadership Styles (Scenarios)</a:t>
            </a:r>
            <a:br>
              <a:rPr lang="en-US" b="1" dirty="0"/>
            </a:b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C2590A0-6662-48C9-A524-B75CB31071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8966543"/>
              </p:ext>
            </p:extLst>
          </p:nvPr>
        </p:nvGraphicFramePr>
        <p:xfrm>
          <a:off x="1580322" y="1674506"/>
          <a:ext cx="10515600" cy="39188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2684746548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911878153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821008348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973135513"/>
                    </a:ext>
                  </a:extLst>
                </a:gridCol>
              </a:tblGrid>
              <a:tr h="9797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Scenario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Challenge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Best Style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Leader’s Action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726468545"/>
                  </a:ext>
                </a:extLst>
              </a:tr>
              <a:tr h="9797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Low immunization in remote area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Staff demotivated, poor community trust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Transformational + Participatory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Motivate team, engage community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124999439"/>
                  </a:ext>
                </a:extLst>
              </a:tr>
              <a:tr h="9797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Sudden outbreak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Urgent reorganization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Adaptive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Adjust rosters, manage response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809396852"/>
                  </a:ext>
                </a:extLst>
              </a:tr>
              <a:tr h="9797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New reporting system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Staff unfamiliar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Participatory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Train, involve, monitor progress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3124145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8125284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724</TotalTime>
  <Words>504</Words>
  <Application>Microsoft Office PowerPoint</Application>
  <PresentationFormat>Widescreen</PresentationFormat>
  <Paragraphs>112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Aptos</vt:lpstr>
      <vt:lpstr>Arial</vt:lpstr>
      <vt:lpstr>Calibri</vt:lpstr>
      <vt:lpstr>Century Gothic</vt:lpstr>
      <vt:lpstr>Times New Roman</vt:lpstr>
      <vt:lpstr>Wingdings 3</vt:lpstr>
      <vt:lpstr>Wisp</vt:lpstr>
      <vt:lpstr>PowerPoint Presentation</vt:lpstr>
      <vt:lpstr>MODULE ONE  UNDERSTANDING MANAGEMENT, LEADERSHIP &amp; GOVERNANCE  IN PRIMARY HEALTHCARE SETTINGS</vt:lpstr>
      <vt:lpstr>SESSION 1.2  LEADERSHIP STYLES AND COMPETENCIES IN PRIMARY HEALTH CARE (PHC) </vt:lpstr>
      <vt:lpstr>PowerPoint Presentation</vt:lpstr>
      <vt:lpstr>Understanding Leadership Styles</vt:lpstr>
      <vt:lpstr>Why Leadership Styles Matter</vt:lpstr>
      <vt:lpstr>Leadership Competencies for PHC</vt:lpstr>
      <vt:lpstr>Self-Assessment of Leadership Style (Interactive Exercise) </vt:lpstr>
      <vt:lpstr>Applying Leadership Styles (Scenarios) </vt:lpstr>
      <vt:lpstr>Work Climate – The Hidden Driver</vt:lpstr>
      <vt:lpstr>Work Climate – The Hidden Driver</vt:lpstr>
      <vt:lpstr>PowerPoint Presentation</vt:lpstr>
      <vt:lpstr>Factors Influencing Work Climate</vt:lpstr>
      <vt:lpstr>Communication &amp; Feedback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11</cp:revision>
  <dcterms:created xsi:type="dcterms:W3CDTF">2025-11-11T18:03:58Z</dcterms:created>
  <dcterms:modified xsi:type="dcterms:W3CDTF">2025-11-12T16:58:51Z</dcterms:modified>
</cp:coreProperties>
</file>